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461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14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5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68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550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944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12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83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79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5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01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F526-027A-4E39-960D-E879877CC659}" type="datetimeFigureOut">
              <a:rPr lang="en-IE" smtClean="0"/>
              <a:t>02/11/2017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114A-9176-4170-9DEA-677893C435C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81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81025" y="3686175"/>
              <a:ext cx="43529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800" b="1" dirty="0" smtClean="0"/>
                <a:t>Alamy</a:t>
              </a:r>
            </a:p>
            <a:p>
              <a:r>
                <a:rPr lang="en-IE" sz="2800" b="1" dirty="0" smtClean="0"/>
                <a:t>Compuscript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3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12427"/>
              </p:ext>
            </p:extLst>
          </p:nvPr>
        </p:nvGraphicFramePr>
        <p:xfrm>
          <a:off x="381000" y="878366"/>
          <a:ext cx="839152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175"/>
                <a:gridCol w="2797175"/>
                <a:gridCol w="2797175"/>
              </a:tblGrid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Clr>
                          <a:srgbClr val="6600CC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IE" sz="2000" b="1" dirty="0" smtClean="0"/>
                        <a:t>KEYWORDS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developed world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developing world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gross national product (</a:t>
                      </a:r>
                      <a:r>
                        <a:rPr lang="en-IE" sz="2000" b="1" dirty="0" smtClean="0">
                          <a:solidFill>
                            <a:schemeClr val="tx1"/>
                          </a:solidFill>
                        </a:rPr>
                        <a:t>GNP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gross domestic product (</a:t>
                      </a:r>
                      <a:r>
                        <a:rPr lang="en-IE" sz="2000" b="1" dirty="0" smtClean="0">
                          <a:solidFill>
                            <a:schemeClr val="tx1"/>
                          </a:solidFill>
                        </a:rPr>
                        <a:t>GDP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D6B7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Sub-Saharan Africa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informal economy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Human Development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Index (</a:t>
                      </a:r>
                      <a:r>
                        <a:rPr lang="en-IE" sz="2000" b="1" dirty="0" smtClean="0">
                          <a:solidFill>
                            <a:schemeClr val="tx1"/>
                          </a:solidFill>
                        </a:rPr>
                        <a:t>HDI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6B7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life expectancy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primary healthcare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gross national</a:t>
                      </a:r>
                      <a:r>
                        <a:rPr lang="en-IE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income (</a:t>
                      </a:r>
                      <a:r>
                        <a:rPr lang="en-IE" sz="2000" b="1" dirty="0" smtClean="0">
                          <a:solidFill>
                            <a:schemeClr val="tx1"/>
                          </a:solidFill>
                        </a:rPr>
                        <a:t>GNI</a:t>
                      </a: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IE" sz="2000" dirty="0" smtClean="0">
                          <a:solidFill>
                            <a:schemeClr val="tx1"/>
                          </a:solidFill>
                        </a:rPr>
                        <a:t>remittances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>
                          <a:srgbClr val="6600CC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6B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GDP per person per country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58" y="5653313"/>
            <a:ext cx="875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GDP </a:t>
            </a:r>
            <a:r>
              <a:rPr lang="en-IE" sz="2000" dirty="0"/>
              <a:t>varies from country to country across the </a:t>
            </a:r>
            <a:r>
              <a:rPr lang="en-IE" sz="2000" dirty="0" smtClean="0"/>
              <a:t>world</a:t>
            </a:r>
            <a:endParaRPr lang="en-IE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65" y="1306890"/>
            <a:ext cx="6743699" cy="43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The Human Development Index </a:t>
            </a:r>
            <a:r>
              <a:rPr lang="en-IE" sz="2800" b="1" dirty="0" smtClean="0"/>
              <a:t>(HDI)</a:t>
            </a:r>
            <a:endParaRPr lang="en-I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58" y="5400393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Sub-Saharan Africa and </a:t>
            </a:r>
            <a:r>
              <a:rPr lang="en-IE" sz="2000" dirty="0" smtClean="0"/>
              <a:t>some countrie</a:t>
            </a:r>
            <a:r>
              <a:rPr lang="en-IE" sz="2000" dirty="0" smtClean="0"/>
              <a:t>s in </a:t>
            </a:r>
            <a:r>
              <a:rPr lang="en-IE" sz="2000" dirty="0" smtClean="0"/>
              <a:t>South </a:t>
            </a:r>
            <a:r>
              <a:rPr lang="en-IE" sz="2000" dirty="0"/>
              <a:t>Asia </a:t>
            </a:r>
            <a:endParaRPr lang="en-IE" sz="2000" dirty="0" smtClean="0"/>
          </a:p>
          <a:p>
            <a:pPr algn="ctr"/>
            <a:r>
              <a:rPr lang="en-IE" sz="2000" dirty="0" smtClean="0"/>
              <a:t>have </a:t>
            </a:r>
            <a:r>
              <a:rPr lang="en-IE" sz="2000" dirty="0"/>
              <a:t>the lowest </a:t>
            </a:r>
            <a:r>
              <a:rPr lang="en-IE" sz="2000"/>
              <a:t>scores </a:t>
            </a:r>
            <a:r>
              <a:rPr lang="en-IE" sz="2000" smtClean="0"/>
              <a:t>in </a:t>
            </a:r>
            <a:r>
              <a:rPr lang="en-IE" sz="2000" dirty="0"/>
              <a:t>the Human Development Index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8" y="1306991"/>
            <a:ext cx="7635054" cy="40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Rotterdam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943" y="5383649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Rotterdam is the EU’s largest port</a:t>
            </a:r>
            <a:r>
              <a:rPr lang="en-IE" sz="2000" dirty="0" smtClean="0"/>
              <a:t>. Containers</a:t>
            </a:r>
            <a:r>
              <a:rPr lang="en-IE" sz="2000" dirty="0"/>
              <a:t>, packed with imported consumer goods, await transportation to cities in the EU.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56" y="1305649"/>
            <a:ext cx="5500687" cy="40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Improved HDI scores 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943" y="5383649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Every country has shown an improvement over time </a:t>
            </a:r>
            <a:endParaRPr lang="en-IE" sz="2000" dirty="0" smtClean="0"/>
          </a:p>
          <a:p>
            <a:pPr algn="ctr"/>
            <a:r>
              <a:rPr lang="en-IE" sz="2000" dirty="0" smtClean="0"/>
              <a:t>but </a:t>
            </a:r>
            <a:r>
              <a:rPr lang="en-IE" sz="2000" dirty="0"/>
              <a:t>some country scores are still very 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46" y="1306991"/>
            <a:ext cx="4421538" cy="40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Business Parks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943" y="5383649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/>
              <a:t>East Point Business Park where many office workers are employed </a:t>
            </a:r>
            <a:endParaRPr lang="en-IE" sz="2000" dirty="0" smtClean="0"/>
          </a:p>
          <a:p>
            <a:pPr algn="ctr"/>
            <a:r>
              <a:rPr lang="en-IE" sz="2000" dirty="0" smtClean="0"/>
              <a:t>by </a:t>
            </a:r>
            <a:r>
              <a:rPr lang="en-IE" sz="2000" dirty="0"/>
              <a:t>large companies in the tertiary sector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4" y="1306991"/>
            <a:ext cx="6376311" cy="40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Summary Chart</a:t>
            </a:r>
            <a:endParaRPr lang="en-IE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9" y="1662345"/>
            <a:ext cx="8553450" cy="35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25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58" y="783771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Summary Chart</a:t>
            </a:r>
            <a:endParaRPr lang="en-IE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8" y="1306991"/>
            <a:ext cx="5046552" cy="48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Smurfit Kappa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Gillett, Gearoid</dc:creator>
  <cp:lastModifiedBy>Gillett, Gearoid</cp:lastModifiedBy>
  <cp:revision>12</cp:revision>
  <dcterms:created xsi:type="dcterms:W3CDTF">2017-09-08T09:07:21Z</dcterms:created>
  <dcterms:modified xsi:type="dcterms:W3CDTF">2017-11-02T14:25:40Z</dcterms:modified>
</cp:coreProperties>
</file>