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8C2232"/>
    <a:srgbClr val="D6B7FF"/>
    <a:srgbClr val="6600CC"/>
    <a:srgbClr val="5B02FC"/>
    <a:srgbClr val="97E6FF"/>
    <a:srgbClr val="E8F7FE"/>
    <a:srgbClr val="0371BC"/>
    <a:srgbClr val="0068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461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14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5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6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50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944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12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83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79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5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0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F526-027A-4E39-960D-E879877CC659}" type="datetimeFigureOut">
              <a:rPr lang="en-IE" smtClean="0"/>
              <a:t>13/02/2018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81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Living organisms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Organisms influence the structure and fertility of soil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87" y="1306990"/>
            <a:ext cx="3616140" cy="43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Topography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Topography influences the formation of soil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3" y="1306991"/>
            <a:ext cx="8106802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Soil develops slowly over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39" y="1306991"/>
            <a:ext cx="6877049" cy="43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Processes of soil 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Soil-forming processes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0" y="1306991"/>
            <a:ext cx="3876919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err="1"/>
              <a:t>Podzolisation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Soil profile of a </a:t>
            </a:r>
            <a:r>
              <a:rPr lang="en-IE" sz="2000" dirty="0" err="1"/>
              <a:t>podzol</a:t>
            </a:r>
            <a:r>
              <a:rPr lang="en-IE" sz="2000" dirty="0"/>
              <a:t> soil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12" y="1306991"/>
            <a:ext cx="4129006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err="1"/>
              <a:t>Laterisation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err="1"/>
              <a:t>Latosol</a:t>
            </a:r>
            <a:r>
              <a:rPr lang="en-IE" sz="2000" dirty="0"/>
              <a:t> soils get their red colour from iron oxide (rust)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00" y="1306991"/>
            <a:ext cx="5379464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err="1"/>
              <a:t>Salinisation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A crust of salt may accumulate near the surface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23" y="1306991"/>
            <a:ext cx="5888841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Zonal soils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The zonal soil most likely to be found in a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83" y="1306991"/>
            <a:ext cx="6156263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/>
              <a:t>Zonal soils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Zonal soils and the climate type they are linked with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63194"/>
              </p:ext>
            </p:extLst>
          </p:nvPr>
        </p:nvGraphicFramePr>
        <p:xfrm>
          <a:off x="196656" y="1673910"/>
          <a:ext cx="87521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073"/>
                <a:gridCol w="3427170"/>
                <a:gridCol w="3234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ZONAL SOIL</a:t>
                      </a:r>
                      <a:endParaRPr lang="en-US" dirty="0"/>
                    </a:p>
                  </a:txBody>
                  <a:tcPr>
                    <a:solidFill>
                      <a:srgbClr val="8C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CLIMATE</a:t>
                      </a:r>
                      <a:endParaRPr lang="en-US" dirty="0"/>
                    </a:p>
                  </a:txBody>
                  <a:tcPr>
                    <a:solidFill>
                      <a:srgbClr val="8C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VEGETATION</a:t>
                      </a:r>
                      <a:endParaRPr lang="en-US" dirty="0"/>
                    </a:p>
                  </a:txBody>
                  <a:tcPr>
                    <a:solidFill>
                      <a:srgbClr val="8C22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Latosols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Tropical/equatorial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Tropical rainforest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Aridosols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Desert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Desert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Terra </a:t>
                      </a:r>
                      <a:r>
                        <a:rPr lang="en-IE" dirty="0" err="1" smtClean="0"/>
                        <a:t>rossa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Warm temperature maritime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Mediterranean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Brown earths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Cool temperature maritime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Mixed deciduous forest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Chernozems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Continental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Prairies/steppes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Podzols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Boreal (subarctic)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Coniferous forest (taiga)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Tundra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Tundra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Tundra</a:t>
                      </a:r>
                      <a:endParaRPr lang="en-US" dirty="0"/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/>
              <a:t>Soils of Ireland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General soil map of Ireland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66" y="1306990"/>
            <a:ext cx="3433596" cy="43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26641"/>
              </p:ext>
            </p:extLst>
          </p:nvPr>
        </p:nvGraphicFramePr>
        <p:xfrm>
          <a:off x="196656" y="954566"/>
          <a:ext cx="8752116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8029"/>
                <a:gridCol w="2188029"/>
                <a:gridCol w="2188029"/>
                <a:gridCol w="2188029"/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Clr>
                          <a:srgbClr val="6600CC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223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composition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mineral particles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parent material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water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organic matter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pore spaces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plant litter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micro-organisms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organic matter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humus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profile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horizon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bedrock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texture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structure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pH value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moisture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colour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topography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weathering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erosion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humification</a:t>
                      </a:r>
                      <a:endParaRPr lang="en-I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leaching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podzolisation</a:t>
                      </a:r>
                      <a:endParaRPr lang="en-I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laterisation</a:t>
                      </a:r>
                      <a:endParaRPr lang="en-I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salinisation</a:t>
                      </a:r>
                      <a:endParaRPr lang="en-I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calcification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zonal soils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brown earths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latosols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intrazonal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 soils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azonal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 soils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</a:t>
                      </a: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degredation</a:t>
                      </a:r>
                      <a:endParaRPr lang="en-I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desertification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Sahel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overgrazing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err="1" smtClean="0">
                          <a:solidFill>
                            <a:schemeClr val="tx1"/>
                          </a:solidFill>
                        </a:rPr>
                        <a:t>overcropping</a:t>
                      </a:r>
                      <a:endParaRPr lang="en-I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deforestation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soil conservation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Great</a:t>
                      </a:r>
                      <a:r>
                        <a:rPr lang="en-IE" sz="2000" baseline="0" dirty="0" smtClean="0">
                          <a:solidFill>
                            <a:schemeClr val="tx1"/>
                          </a:solidFill>
                        </a:rPr>
                        <a:t> Green Wall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baseline="0" dirty="0" smtClean="0">
                          <a:solidFill>
                            <a:schemeClr val="tx1"/>
                          </a:solidFill>
                        </a:rPr>
                        <a:t>agroforestry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baseline="0" dirty="0" smtClean="0">
                          <a:solidFill>
                            <a:schemeClr val="tx1"/>
                          </a:solidFill>
                        </a:rPr>
                        <a:t>bunds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baseline="0" dirty="0" err="1" smtClean="0">
                          <a:solidFill>
                            <a:schemeClr val="tx1"/>
                          </a:solidFill>
                        </a:rPr>
                        <a:t>zai</a:t>
                      </a:r>
                      <a:r>
                        <a:rPr lang="en-IE" sz="2000" baseline="0" dirty="0" smtClean="0">
                          <a:solidFill>
                            <a:schemeClr val="tx1"/>
                          </a:solidFill>
                        </a:rPr>
                        <a:t> holes</a:t>
                      </a:r>
                    </a:p>
                    <a:p>
                      <a:pPr marL="285750" indent="-285750">
                        <a:buClr>
                          <a:srgbClr val="8C2232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Brown earth soils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Brown earth soils support a wide range of farming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3" y="1306991"/>
            <a:ext cx="7653582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Profile of a brown earth soil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Brown earth soils support a wide range of farming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59" y="1306991"/>
            <a:ext cx="5379111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The Sahel and Green Wall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The arid land of the Sahel runs east-west across Africa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8" y="1306991"/>
            <a:ext cx="6173753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Precipitation in the Sahel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Variations in precipitation over time in the Sahel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3" y="1545225"/>
            <a:ext cx="8727729" cy="3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Overgrazing in the Sahel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Overgrazing has led to soil degradation in the Sahel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7" y="1306991"/>
            <a:ext cx="7443554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Deforestation in the Sahel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Charcoal is in demand as a fuel, especially for cooking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51" y="1306991"/>
            <a:ext cx="5490643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Agroforestry in the Sahel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Agroforestry is a combination of agriculture and forestry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58" y="1306991"/>
            <a:ext cx="2938114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Soil conservation in the Sahel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Constructing bunds in Eritrea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1299144"/>
            <a:ext cx="3838574" cy="43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Soil conservation in the Sahel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err="1"/>
              <a:t>Zai</a:t>
            </a:r>
            <a:r>
              <a:rPr lang="en-IE" sz="2000" dirty="0"/>
              <a:t> holes are planting pits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20" y="1306990"/>
            <a:ext cx="2920729" cy="43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Summary chart</a:t>
            </a:r>
            <a:endParaRPr lang="en-IE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1" y="1306991"/>
            <a:ext cx="6981826" cy="47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Composition of soil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The composition of a typical </a:t>
            </a:r>
            <a:r>
              <a:rPr lang="en-IE" sz="2000" dirty="0" smtClean="0"/>
              <a:t>soil</a:t>
            </a:r>
            <a:endParaRPr lang="en-I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92" y="1306991"/>
            <a:ext cx="4346322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Summary chart</a:t>
            </a:r>
            <a:endParaRPr lang="en-IE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82" y="1306991"/>
            <a:ext cx="6493864" cy="47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4325" y="3943350"/>
              <a:ext cx="444817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800" b="1" dirty="0" err="1" smtClean="0">
                  <a:solidFill>
                    <a:prstClr val="black"/>
                  </a:solidFill>
                </a:rPr>
                <a:t>Compuscript</a:t>
              </a:r>
              <a:endParaRPr lang="en-IE" sz="2800" b="1" dirty="0" smtClean="0">
                <a:solidFill>
                  <a:prstClr val="black"/>
                </a:solidFill>
              </a:endParaRPr>
            </a:p>
            <a:p>
              <a:r>
                <a:rPr lang="en-IE" sz="2800" b="1" dirty="0" err="1" smtClean="0">
                  <a:solidFill>
                    <a:prstClr val="black"/>
                  </a:solidFill>
                </a:rPr>
                <a:t>Alamy</a:t>
              </a:r>
              <a:endParaRPr lang="en-IE" sz="2800" b="1" dirty="0" smtClean="0">
                <a:solidFill>
                  <a:prstClr val="black"/>
                </a:solidFill>
              </a:endParaRPr>
            </a:p>
            <a:p>
              <a:r>
                <a:rPr lang="en-IE" sz="2800" b="1" dirty="0" smtClean="0">
                  <a:solidFill>
                    <a:prstClr val="black"/>
                  </a:solidFill>
                </a:rPr>
                <a:t>Shutterstock</a:t>
              </a:r>
            </a:p>
            <a:p>
              <a:r>
                <a:rPr lang="en-IE" sz="2800" b="1" dirty="0" smtClean="0">
                  <a:solidFill>
                    <a:prstClr val="black"/>
                  </a:solidFill>
                </a:rPr>
                <a:t>NASA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3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Soil profile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90" y="1306991"/>
            <a:ext cx="4739848" cy="47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Soil texture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Soil texture is usually shown </a:t>
            </a:r>
            <a:r>
              <a:rPr lang="en-IE" sz="2000" dirty="0" smtClean="0"/>
              <a:t>by a </a:t>
            </a:r>
            <a:r>
              <a:rPr lang="en-IE" sz="2000" dirty="0"/>
              <a:t>soil triangle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88" y="1306991"/>
            <a:ext cx="4693652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68852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Three main soil structures</a:t>
            </a:r>
            <a:endParaRPr lang="en-IE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42056"/>
              </p:ext>
            </p:extLst>
          </p:nvPr>
        </p:nvGraphicFramePr>
        <p:xfrm>
          <a:off x="265506" y="1198707"/>
          <a:ext cx="8772646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469"/>
                <a:gridCol w="2228850"/>
                <a:gridCol w="5485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smtClean="0">
                          <a:solidFill>
                            <a:schemeClr val="bg1"/>
                          </a:solidFill>
                        </a:rPr>
                        <a:t>PED TYPE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smtClean="0">
                          <a:solidFill>
                            <a:schemeClr val="bg1"/>
                          </a:solidFill>
                        </a:rPr>
                        <a:t>SHAPE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C22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700" b="1" dirty="0" smtClean="0">
                          <a:solidFill>
                            <a:schemeClr val="tx1"/>
                          </a:solidFill>
                        </a:rPr>
                        <a:t>Crumb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dirty="0" smtClean="0">
                          <a:solidFill>
                            <a:schemeClr val="tx1"/>
                          </a:solidFill>
                        </a:rPr>
                        <a:t>This structure is </a:t>
                      </a: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granular.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It consists of small rounded grains, like breadcrumbs, that lie loosely on the surface and are easily broken apart.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This is the most common type of structure. It is excellent for drainage and air movement.</a:t>
                      </a:r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700" b="1" dirty="0" smtClean="0">
                          <a:solidFill>
                            <a:schemeClr val="tx1"/>
                          </a:solidFill>
                        </a:rPr>
                        <a:t>Platy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dirty="0" smtClean="0">
                          <a:solidFill>
                            <a:schemeClr val="tx1"/>
                          </a:solidFill>
                        </a:rPr>
                        <a:t>This structure consists of thin, flat particles that often overlap horizontally.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dirty="0" smtClean="0">
                          <a:solidFill>
                            <a:schemeClr val="tx1"/>
                          </a:solidFill>
                        </a:rPr>
                        <a:t>It is</a:t>
                      </a: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 usually found in clay soils that have been compacted.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Platy structure tends to impede the downward movement of water and plant roots through the soil. </a:t>
                      </a:r>
                      <a:endParaRPr lang="en-IE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700" b="1" dirty="0" smtClean="0">
                          <a:solidFill>
                            <a:schemeClr val="tx1"/>
                          </a:solidFill>
                        </a:rPr>
                        <a:t>Blocky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dirty="0" smtClean="0">
                          <a:solidFill>
                            <a:schemeClr val="tx1"/>
                          </a:solidFill>
                        </a:rPr>
                        <a:t>This structure consists of cube-shaped particles that fit very</a:t>
                      </a: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 tightly together.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Blocky structure is most common in the B horizon.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1700" baseline="0" dirty="0" smtClean="0">
                          <a:solidFill>
                            <a:schemeClr val="tx1"/>
                          </a:solidFill>
                        </a:rPr>
                        <a:t>It allows for moderate drainage.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5C5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65" y="1746107"/>
            <a:ext cx="2168482" cy="1128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65" y="3384871"/>
            <a:ext cx="2092296" cy="964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84" y="4677125"/>
            <a:ext cx="1781393" cy="9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Soil 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The soil pH table is logarithmic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7" y="1306991"/>
            <a:ext cx="5084536" cy="43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Humus in soil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Organic matter is broken down to form humus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23" y="1306991"/>
            <a:ext cx="6525782" cy="43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Influences on soil 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The factors that influence soil formation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787686" y="1306991"/>
            <a:ext cx="3496058" cy="3714952"/>
            <a:chOff x="2787686" y="1306991"/>
            <a:chExt cx="3496058" cy="37149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686" y="1306991"/>
              <a:ext cx="3496058" cy="371495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149188" y="2772229"/>
              <a:ext cx="702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800" dirty="0" smtClean="0">
                  <a:solidFill>
                    <a:schemeClr val="bg1"/>
                  </a:solidFill>
                </a:rPr>
                <a:t>Soil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15429" y="1569493"/>
            <a:ext cx="2938672" cy="1323439"/>
            <a:chOff x="5515429" y="1569493"/>
            <a:chExt cx="2938672" cy="1323439"/>
          </a:xfrm>
          <a:solidFill>
            <a:srgbClr val="FFC5C5"/>
          </a:solidFill>
        </p:grpSpPr>
        <p:cxnSp>
          <p:nvCxnSpPr>
            <p:cNvPr id="9" name="Straight Arrow Connector 8"/>
            <p:cNvCxnSpPr/>
            <p:nvPr/>
          </p:nvCxnSpPr>
          <p:spPr>
            <a:xfrm flipH="1">
              <a:off x="5515429" y="2090762"/>
              <a:ext cx="1824940" cy="248550"/>
            </a:xfrm>
            <a:prstGeom prst="straightConnector1">
              <a:avLst/>
            </a:prstGeom>
            <a:grpFill/>
            <a:ln w="57150">
              <a:solidFill>
                <a:srgbClr val="D6B7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41415" y="1569493"/>
              <a:ext cx="1712686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/>
                <a:t>Topography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Altitude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Gradient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Aspect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30274" y="3437248"/>
            <a:ext cx="3437955" cy="1323439"/>
            <a:chOff x="5430274" y="3437248"/>
            <a:chExt cx="3437955" cy="1323439"/>
          </a:xfrm>
          <a:solidFill>
            <a:srgbClr val="FFC5C5"/>
          </a:solidFill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5430274" y="4045815"/>
              <a:ext cx="1768812" cy="255840"/>
            </a:xfrm>
            <a:prstGeom prst="straightConnector1">
              <a:avLst/>
            </a:prstGeom>
            <a:grpFill/>
            <a:ln w="57150">
              <a:solidFill>
                <a:srgbClr val="D6B7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83744" y="3437248"/>
              <a:ext cx="258448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/>
                <a:t>Living organisms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Recycling nutrients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Aeration and mixing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Organic matter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24085" y="4283465"/>
            <a:ext cx="1952642" cy="1185109"/>
            <a:chOff x="3524085" y="4283465"/>
            <a:chExt cx="1952642" cy="1185109"/>
          </a:xfrm>
          <a:solidFill>
            <a:srgbClr val="FFC5C5"/>
          </a:solidFill>
        </p:grpSpPr>
        <p:cxnSp>
          <p:nvCxnSpPr>
            <p:cNvPr id="19" name="Straight Arrow Connector 18"/>
            <p:cNvCxnSpPr>
              <a:stCxn id="2" idx="2"/>
            </p:cNvCxnSpPr>
            <p:nvPr/>
          </p:nvCxnSpPr>
          <p:spPr>
            <a:xfrm flipH="1" flipV="1">
              <a:off x="4465098" y="4283465"/>
              <a:ext cx="70617" cy="738478"/>
            </a:xfrm>
            <a:prstGeom prst="straightConnector1">
              <a:avLst/>
            </a:prstGeom>
            <a:grpFill/>
            <a:ln w="57150">
              <a:solidFill>
                <a:srgbClr val="D6B7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24085" y="4760688"/>
              <a:ext cx="195264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/>
                <a:t>Time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Soil thickness</a:t>
              </a:r>
              <a:endParaRPr lang="en-US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6402" y="3575785"/>
            <a:ext cx="2996896" cy="1323439"/>
            <a:chOff x="736402" y="3575785"/>
            <a:chExt cx="2996896" cy="1323439"/>
          </a:xfrm>
          <a:solidFill>
            <a:srgbClr val="FFC5C5"/>
          </a:solidFill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330015" y="3884261"/>
              <a:ext cx="1403283" cy="245057"/>
            </a:xfrm>
            <a:prstGeom prst="straightConnector1">
              <a:avLst/>
            </a:prstGeom>
            <a:grpFill/>
            <a:ln w="57150">
              <a:solidFill>
                <a:srgbClr val="D6B7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6402" y="3575785"/>
              <a:ext cx="1848086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/>
                <a:t>Climate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Weathering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Precipitation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Temperature</a:t>
              </a:r>
              <a:endParaRPr lang="en-US" sz="2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3816" y="1407269"/>
            <a:ext cx="3135085" cy="1323439"/>
            <a:chOff x="493486" y="1298419"/>
            <a:chExt cx="3135085" cy="1323439"/>
          </a:xfrm>
          <a:solidFill>
            <a:srgbClr val="FFC5C5"/>
          </a:solidFill>
        </p:grpSpPr>
        <p:cxnSp>
          <p:nvCxnSpPr>
            <p:cNvPr id="27" name="Straight Arrow Connector 26"/>
            <p:cNvCxnSpPr/>
            <p:nvPr/>
          </p:nvCxnSpPr>
          <p:spPr>
            <a:xfrm>
              <a:off x="2097787" y="1848936"/>
              <a:ext cx="1530784" cy="704939"/>
            </a:xfrm>
            <a:prstGeom prst="straightConnector1">
              <a:avLst/>
            </a:prstGeom>
            <a:grpFill/>
            <a:ln w="57150">
              <a:solidFill>
                <a:srgbClr val="D6B7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3486" y="1298419"/>
              <a:ext cx="2215085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/>
                <a:t>Parent material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Mineral content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Texture</a:t>
              </a:r>
            </a:p>
            <a:p>
              <a:pPr marL="285750" indent="-285750">
                <a:buClr>
                  <a:srgbClr val="8C2232"/>
                </a:buClr>
                <a:buFont typeface="Wingdings" panose="05000000000000000000" pitchFamily="2" charset="2"/>
                <a:buChar char="Ø"/>
              </a:pPr>
              <a:r>
                <a:rPr lang="en-IE" sz="2000" dirty="0" smtClean="0"/>
                <a:t>Drainage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529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Smurfit Kappa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Gillett, Gearoid</dc:creator>
  <cp:lastModifiedBy>Gillett, Gearoid</cp:lastModifiedBy>
  <cp:revision>32</cp:revision>
  <dcterms:created xsi:type="dcterms:W3CDTF">2017-09-08T09:07:21Z</dcterms:created>
  <dcterms:modified xsi:type="dcterms:W3CDTF">2018-02-13T14:31:11Z</dcterms:modified>
</cp:coreProperties>
</file>